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59" r:id="rId4"/>
    <p:sldId id="260" r:id="rId5"/>
    <p:sldId id="261" r:id="rId6"/>
  </p:sldIdLst>
  <p:sldSz cx="14630400" cy="8229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Russian population ≥ 18 years old
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6B47-40F5-86A2-072241C279D8}"/>
              </c:ext>
            </c:extLst>
          </c:dPt>
          <c:dPt>
            <c:idx val="1"/>
            <c:bubble3D val="0"/>
            <c:spPr>
              <a:solidFill>
                <a:srgbClr val="EE9C9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47-40F5-86A2-072241C279D8}"/>
              </c:ext>
            </c:extLst>
          </c:dPt>
          <c:dPt>
            <c:idx val="2"/>
            <c:bubble3D val="0"/>
            <c:explosion val="11"/>
            <c:spPr>
              <a:solidFill>
                <a:srgbClr val="F67682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6B47-40F5-86A2-072241C279D8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2">
                  <c:v>BMI ≥ 30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0.56100000000000005</c:v>
                </c:pt>
                <c:pt idx="1">
                  <c:v>0.252</c:v>
                </c:pt>
                <c:pt idx="2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47-40F5-86A2-072241C279D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7E2A-1AD6-48AB-8926-37D5DA46702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7968-1E8C-4F50-8D2E-459BA28E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4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данным многоцентрового (11 регионов РФ) исследования ЭССЕ-РФ (Эпидемиология сердечно-сосудистых заболеваний и их факторов риска в регионах Российской Федерации) с участием 25224 человек в возрасте 25–64 года распространенность ожирения в популяции составляет 29,7%.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95AF7-690A-475D-9873-EFE61F8EC7D9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4463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2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5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7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0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F8A8-4B04-429D-93E9-FEDE4F8E3A3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31D8-0F5C-415F-B0E2-648381C2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6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FF04-4D90-B54C-C76D-8B17DA73D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530753"/>
            <a:ext cx="10972800" cy="245413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АССОЦИАЦИЯ ВАРИАНТОВ ГЕНОВ МЕТАБОЛИЧЕСКИХ ПУТЕЙ С АБДОМИНАЛЬНЫМ ОЖИРЕНИЕМ И БИОХИМИЧЕСКИМИ МАРКЕРАМИ: ПОДХОД НА ОСНОВЕ ТАРГЕТНОГО СЕКВЕНИРОВАНИЯ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6C165-81D8-0CF0-343D-5DAFCDB4E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300" y="3318933"/>
            <a:ext cx="13089699" cy="3563831"/>
          </a:xfrm>
        </p:spPr>
        <p:txBody>
          <a:bodyPr>
            <a:normAutofit/>
          </a:bodyPr>
          <a:lstStyle/>
          <a:p>
            <a:pPr algn="l"/>
            <a:r>
              <a:rPr lang="ru-RU" sz="17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Бейркдар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1,2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ru-RU" sz="17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Иванощук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Д.Е.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1,3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Михайлова С.В.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Каштанова Е.В.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Полонская Я.В.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ru-RU" sz="17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Рагино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Ю.И.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3</a:t>
            </a:r>
            <a:r>
              <a:rPr lang="ru-RU" sz="17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Шахтшнейдер Е.В.</a:t>
            </a:r>
            <a:r>
              <a:rPr lang="ru-RU" sz="1700" b="1" kern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1,3</a:t>
            </a:r>
          </a:p>
          <a:p>
            <a:pPr algn="l"/>
            <a:endParaRPr lang="en-US" sz="17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07000"/>
              </a:lnSpc>
              <a:buFont typeface="+mj-lt"/>
              <a:buAutoNum type="arabicPeriod"/>
            </a:pP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Федеральное государственное бюджетное научное учреждение Федеральный исследовательский центр Институт цитологии и генетики Сибирского отделения Российской академии наук, Проспект Лаврентьева, 10, 630090, Новосибирск, Россия, </a:t>
            </a:r>
            <a:r>
              <a:rPr lang="en-US" sz="17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bairqdar</a:t>
            </a: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@</a:t>
            </a:r>
            <a:r>
              <a:rPr lang="en-US" sz="17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bionet</a:t>
            </a: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17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nsc</a:t>
            </a: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sz="17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ru</a:t>
            </a: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Федеральное государственное автономное образовательное учреждение высшего образования Новосибирский национальный исследовательский государственный университет, ул. Пирогова, 1, 630090, Новосибирск, Россия</a:t>
            </a: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Научно-исследовательский Институт терапии и профилактической медицины – филиал Федерального государственного бюджетного научного учреждения Федеральный исследовательский центр Институт цитологии и генетики Сибирского отделения Российской академии наук, ул. Богаткова 175/1, 630004, Новосибирск, Россия</a:t>
            </a:r>
            <a:endParaRPr lang="en-US" sz="17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9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98948-ADEB-80E3-F793-E46D0A96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ФИНАНСИРОВАНИЯ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31ACB0-4C65-61D9-ABBD-2D90D0CD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2190750"/>
            <a:ext cx="12618720" cy="238125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Молекулярно-генетические исследования выполнены в рамках темы Государственного задания FWNR-2025-0006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78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11" y="385759"/>
            <a:ext cx="12618720" cy="658040"/>
          </a:xfrm>
        </p:spPr>
        <p:txBody>
          <a:bodyPr>
            <a:normAutofit/>
          </a:bodyPr>
          <a:lstStyle/>
          <a:p>
            <a:r>
              <a:rPr lang="ru-RU" sz="3200" b="1" i="0" dirty="0">
                <a:solidFill>
                  <a:srgbClr val="39394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ar-SY" sz="3200" b="1" dirty="0">
              <a:solidFill>
                <a:srgbClr val="1D04D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166" y="1568185"/>
            <a:ext cx="7090190" cy="5368441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tabLst>
                <a:tab pos="697992" algn="l"/>
                <a:tab pos="1395984" algn="l"/>
                <a:tab pos="2093976" algn="l"/>
                <a:tab pos="2791968" algn="l"/>
                <a:tab pos="3489960" algn="l"/>
                <a:tab pos="4187952" algn="l"/>
                <a:tab pos="4885944" algn="l"/>
                <a:tab pos="5583936" algn="l"/>
                <a:tab pos="6281928" algn="l"/>
                <a:tab pos="6979920" algn="l"/>
                <a:tab pos="7677912" algn="l"/>
                <a:tab pos="8375904" algn="l"/>
                <a:tab pos="9073896" algn="l"/>
                <a:tab pos="9771888" algn="l"/>
                <a:tab pos="10469880" algn="l"/>
                <a:tab pos="11167872" algn="l"/>
              </a:tabLs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Ожирение: это хроническое </a:t>
            </a:r>
            <a:r>
              <a:rPr lang="ru-RU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мультифакторное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заболевание, проявляющееся гипертрофией жировой ткани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территории Сибири наблюдается высокая распространенность абдоминального ожирения (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30%) и метаболического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синдрома, являющихся основными факторами риска развития сердечно-сосудистых заболеваний и сахарного диабета 2 типа, у населения в возрастной группе старше 45 лет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Абдоминальное ожирение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лиц молодого возраста (25-44 года) и причины его проявления остаются недостаточно изучены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B784E-7E04-4D6C-81BC-CDDA8F2B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CA6D-6F42-4974-AC5D-63F236E398C3}" type="slidenum">
              <a:rPr lang="ar-SY" smtClean="0"/>
              <a:t>3</a:t>
            </a:fld>
            <a:endParaRPr lang="ar-SY" dirty="0"/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D101BFF8-011F-6302-D4DE-789082550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915605"/>
              </p:ext>
            </p:extLst>
          </p:nvPr>
        </p:nvGraphicFramePr>
        <p:xfrm>
          <a:off x="7236071" y="1558000"/>
          <a:ext cx="9708809" cy="478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F841C3-6E2D-4C7B-C2D4-01023AB649FA}"/>
              </a:ext>
            </a:extLst>
          </p:cNvPr>
          <p:cNvSpPr txBox="1"/>
          <p:nvPr/>
        </p:nvSpPr>
        <p:spPr>
          <a:xfrm>
            <a:off x="9753842" y="6511894"/>
            <a:ext cx="444959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60" b="1" dirty="0">
                <a:latin typeface="Arial" panose="020B0604020202020204" pitchFamily="34" charset="0"/>
                <a:cs typeface="Arial" panose="020B0604020202020204" pitchFamily="34" charset="0"/>
              </a:rPr>
              <a:t>Население России ≥ 18 лет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33A5E7-542A-9938-F77E-A16B8550278E}"/>
              </a:ext>
            </a:extLst>
          </p:cNvPr>
          <p:cNvSpPr txBox="1"/>
          <p:nvPr/>
        </p:nvSpPr>
        <p:spPr>
          <a:xfrm>
            <a:off x="13026821" y="5997049"/>
            <a:ext cx="2332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РОССТАТ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,2022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FA732B-9B3D-6BCA-017E-DA820E9D9503}"/>
              </a:ext>
            </a:extLst>
          </p:cNvPr>
          <p:cNvSpPr txBox="1"/>
          <p:nvPr/>
        </p:nvSpPr>
        <p:spPr>
          <a:xfrm>
            <a:off x="7755124" y="3357670"/>
            <a:ext cx="147086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sz="2160" b="1" dirty="0">
                <a:latin typeface="Arial" panose="020B0604020202020204" pitchFamily="34" charset="0"/>
                <a:cs typeface="Arial" panose="020B0604020202020204" pitchFamily="34" charset="0"/>
              </a:rPr>
              <a:t>43.9%</a:t>
            </a:r>
          </a:p>
          <a:p>
            <a:pPr algn="l" fontAlgn="b"/>
            <a:r>
              <a:rPr lang="ru-RU" sz="2160" b="1" dirty="0">
                <a:latin typeface="Arial" panose="020B0604020202020204" pitchFamily="34" charset="0"/>
                <a:cs typeface="Arial" panose="020B0604020202020204" pitchFamily="34" charset="0"/>
              </a:rPr>
              <a:t>ИМТ</a:t>
            </a:r>
            <a:r>
              <a:rPr lang="en-US" sz="2160" b="1" dirty="0">
                <a:latin typeface="Arial" panose="020B0604020202020204" pitchFamily="34" charset="0"/>
                <a:cs typeface="Arial" panose="020B0604020202020204" pitchFamily="34" charset="0"/>
              </a:rPr>
              <a:t> ≥ 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30BA6-49A6-6F83-572F-F4646AA58F83}"/>
              </a:ext>
            </a:extLst>
          </p:cNvPr>
          <p:cNvSpPr txBox="1"/>
          <p:nvPr/>
        </p:nvSpPr>
        <p:spPr>
          <a:xfrm>
            <a:off x="10499446" y="2075015"/>
            <a:ext cx="127310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ИМТ</a:t>
            </a:r>
            <a:r>
              <a:rPr lang="en-US" sz="21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≥30</a:t>
            </a:r>
          </a:p>
          <a:p>
            <a:pPr algn="ctr"/>
            <a:r>
              <a:rPr lang="en-US" sz="21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18.7%</a:t>
            </a:r>
            <a:endParaRPr lang="ru-RU" sz="216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347FE0-E12F-21E1-8AA9-164D1F2ACD85}"/>
              </a:ext>
            </a:extLst>
          </p:cNvPr>
          <p:cNvGrpSpPr/>
          <p:nvPr/>
        </p:nvGrpSpPr>
        <p:grpSpPr>
          <a:xfrm>
            <a:off x="9260479" y="989196"/>
            <a:ext cx="5243586" cy="5560829"/>
            <a:chOff x="6908113" y="2195241"/>
            <a:chExt cx="3590260" cy="420227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0BF3B11D-03F0-E48F-36BF-41BBEC156EF2}"/>
                </a:ext>
              </a:extLst>
            </p:cNvPr>
            <p:cNvSpPr/>
            <p:nvPr/>
          </p:nvSpPr>
          <p:spPr>
            <a:xfrm rot="16036496">
              <a:off x="6648044" y="2547183"/>
              <a:ext cx="4110397" cy="3590260"/>
            </a:xfrm>
            <a:prstGeom prst="arc">
              <a:avLst>
                <a:gd name="adj1" fmla="val 12422371"/>
                <a:gd name="adj2" fmla="val 21538647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160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D135F3C-F095-B10A-77B1-06AEC5AA1B0D}"/>
                </a:ext>
              </a:extLst>
            </p:cNvPr>
            <p:cNvCxnSpPr>
              <a:cxnSpLocks/>
            </p:cNvCxnSpPr>
            <p:nvPr/>
          </p:nvCxnSpPr>
          <p:spPr>
            <a:xfrm>
              <a:off x="8585881" y="2195241"/>
              <a:ext cx="0" cy="2142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966F576-1C66-2033-7E3C-D83C4E4D6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4511" y="6153330"/>
              <a:ext cx="64627" cy="135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D0BA9C9-B0C2-DF4D-E7CB-4267243F84F2}"/>
              </a:ext>
            </a:extLst>
          </p:cNvPr>
          <p:cNvSpPr txBox="1"/>
          <p:nvPr/>
        </p:nvSpPr>
        <p:spPr>
          <a:xfrm>
            <a:off x="338833" y="7275039"/>
            <a:ext cx="140001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Анализ вариантов в генах основных метаболических путей формирования абдоминального ожирения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1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428E-4250-D29A-5635-9BD13BDC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34" y="388046"/>
            <a:ext cx="12618720" cy="67875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393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</a:t>
            </a:r>
            <a:endParaRPr lang="en-US" sz="3200" b="1" dirty="0">
              <a:solidFill>
                <a:srgbClr val="3939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ACD670-D63F-5E6B-A867-D86C1EFD6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6" y="1465806"/>
            <a:ext cx="6864263" cy="638827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Популяционная выборка жителей г. Новосибирска 25-44 лет 1512 человек (44.4% мужчин, 55.6% женщин), средний возраст 36.15±0.2 лет</a:t>
            </a:r>
          </a:p>
          <a:p>
            <a:pPr algn="just">
              <a:lnSpc>
                <a:spcPct val="100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Для таргетного секвенирования из основной выборки методом случайных чисел отобраны 227 участника с абдоминальным ожирением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(AO+)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 158 без абдоминального ожирения 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AO-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 использованием таргетного высокопроизводительного секвенирования была проанализирована панель из 16 генов (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ADIPOQ, RETN, INS, GHRL, GIP, GLP1R, GCG, LEP, PPY, PYY, SCT, FTO, ADRB3, NAMPT, APLN 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APLNR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одобрено Этическим комитетом НИИТПМ - филиал ИЦиГ СО РАН протокол № 6/2013 от 25.06.2013 г.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3C293B-1649-AFE1-01C4-4AC78E69D5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75" r="6234"/>
          <a:stretch/>
        </p:blipFill>
        <p:spPr>
          <a:xfrm>
            <a:off x="7310902" y="1841326"/>
            <a:ext cx="7056452" cy="547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4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406E-28B6-FAFA-EB14-5F8A46D6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98" y="199199"/>
            <a:ext cx="14054203" cy="8168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3939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ИЗУЧЕНЫ РЕДКИЕ И РАСПРОСТРАНЕННЫЕ ВАРИАНТЫ В ГЕНАХ У ЛИЦ С АБДОМИНАЛЬНЫМ ОЖИРЕНИЕМ И БЕЗ АБДОМИНАЛЬНОГО ОЖИРЕНИЯ </a:t>
            </a:r>
            <a:endParaRPr lang="en-US" sz="3200" b="1" dirty="0">
              <a:solidFill>
                <a:srgbClr val="3939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0A02248B-9B5E-DDED-80DB-7BEFF575E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80748"/>
              </p:ext>
            </p:extLst>
          </p:nvPr>
        </p:nvGraphicFramePr>
        <p:xfrm>
          <a:off x="288098" y="1148460"/>
          <a:ext cx="8432570" cy="593268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2014835">
                  <a:extLst>
                    <a:ext uri="{9D8B030D-6E8A-4147-A177-3AD203B41FA5}">
                      <a16:colId xmlns:a16="http://schemas.microsoft.com/office/drawing/2014/main" val="817878243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1848117360"/>
                    </a:ext>
                  </a:extLst>
                </a:gridCol>
                <a:gridCol w="1456266">
                  <a:extLst>
                    <a:ext uri="{9D8B030D-6E8A-4147-A177-3AD203B41FA5}">
                      <a16:colId xmlns:a16="http://schemas.microsoft.com/office/drawing/2014/main" val="47887376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26154957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3802766443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218873884"/>
                    </a:ext>
                  </a:extLst>
                </a:gridCol>
              </a:tblGrid>
              <a:tr h="7173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Обогащение вариантами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Всего вариантов в АО (n = 225)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Всего вариантов в контроле (n = 132)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Нагрузка в АО (на 1 чел.)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Нагрузка в контроле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ru-RU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14584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типу варианта</a:t>
                      </a:r>
                      <a:endParaRPr lang="en-U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551296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Missense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660350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3'/5' UTR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0.0578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0.0530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159489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0.2178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862406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генам</a:t>
                      </a:r>
                      <a:endParaRPr lang="en-U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243560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LEP</a:t>
                      </a:r>
                      <a:endParaRPr lang="en-US" sz="1600" i="1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0.031*</a:t>
                      </a:r>
                      <a:endParaRPr lang="en-U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142931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NAMPT</a:t>
                      </a:r>
                      <a:endParaRPr lang="en-US" sz="1600" i="1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0.0455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0.043*</a:t>
                      </a:r>
                      <a:endParaRPr lang="en-U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764545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ADIPOQ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0.0311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0.0530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369090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ADRB3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099673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APLN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0.0267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828712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APLNR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857914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0.0667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0.0833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16817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GLP1R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0.0978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0.1061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90127"/>
                  </a:ext>
                </a:extLst>
              </a:tr>
              <a:tr h="3505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i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087778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A4F6B6-2048-D441-56FC-C798BC42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3001" y="1148460"/>
            <a:ext cx="3915234" cy="220735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C2CDFD-5B1C-70BE-4BFF-E7731113E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3001" y="3559601"/>
            <a:ext cx="4230227" cy="189961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A3E2F6-E8E3-FC16-E589-69407FFC6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3001" y="5290892"/>
            <a:ext cx="4068501" cy="21979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A68258-3EEE-0E40-468C-243E1407BFB8}"/>
              </a:ext>
            </a:extLst>
          </p:cNvPr>
          <p:cNvSpPr txBox="1"/>
          <p:nvPr/>
        </p:nvSpPr>
        <p:spPr>
          <a:xfrm>
            <a:off x="9751361" y="7398603"/>
            <a:ext cx="46564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Ассоциация распространённых вариантов в генах инсулина и лептина  с уровнями глюкагона и лептина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A82B0F-B18D-A303-1565-AE9608F8B793}"/>
              </a:ext>
            </a:extLst>
          </p:cNvPr>
          <p:cNvSpPr txBox="1"/>
          <p:nvPr/>
        </p:nvSpPr>
        <p:spPr>
          <a:xfrm>
            <a:off x="222604" y="7131939"/>
            <a:ext cx="9062463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Выявлена ассоциация ряда вариантов в генах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LEP, GCG, INS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уровнями гормонов, связанных с развитием абдоминального ожирения</a:t>
            </a:r>
          </a:p>
        </p:txBody>
      </p:sp>
    </p:spTree>
    <p:extLst>
      <p:ext uri="{BB962C8B-B14F-4D97-AF65-F5344CB8AC3E}">
        <p14:creationId xmlns:p14="http://schemas.microsoft.com/office/powerpoint/2010/main" val="244519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1515</TotalTime>
  <Words>585</Words>
  <Application>Microsoft Office PowerPoint</Application>
  <PresentationFormat>Произвольный</PresentationFormat>
  <Paragraphs>112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АССОЦИАЦИЯ ВАРИАНТОВ ГЕНОВ МЕТАБОЛИЧЕСКИХ ПУТЕЙ С АБДОМИНАЛЬНЫМ ОЖИРЕНИЕМ И БИОХИМИЧЕСКИМИ МАРКЕРАМИ: ПОДХОД НА ОСНОВЕ ТАРГЕТНОГО СЕКВЕНИРОВАНИЯ</vt:lpstr>
      <vt:lpstr>ИСТОЧНИК ФИНАНСИРОВАНИЯ</vt:lpstr>
      <vt:lpstr>АКТУАЛЬНОСТЬ</vt:lpstr>
      <vt:lpstr>МАТЕРИАЛЫ И МЕТОДЫ</vt:lpstr>
      <vt:lpstr>ИЗУЧЕНЫ РЕДКИЕ И РАСПРОСТРАНЕННЫЕ ВАРИАНТЫ В ГЕНАХ У ЛИЦ С АБДОМИНАЛЬНЫМ ОЖИРЕНИЕМ И БЕЗ АБДОМИНАЛЬНОГО ОЖИРЕНИЯ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</dc:creator>
  <cp:lastModifiedBy>Пользователь</cp:lastModifiedBy>
  <cp:revision>23</cp:revision>
  <dcterms:created xsi:type="dcterms:W3CDTF">2025-04-19T14:53:58Z</dcterms:created>
  <dcterms:modified xsi:type="dcterms:W3CDTF">2025-04-22T18:47:01Z</dcterms:modified>
</cp:coreProperties>
</file>